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7" r:id="rId2"/>
    <p:sldId id="259" r:id="rId3"/>
    <p:sldId id="257" r:id="rId4"/>
    <p:sldId id="258" r:id="rId5"/>
    <p:sldId id="260" r:id="rId6"/>
    <p:sldId id="312" r:id="rId7"/>
    <p:sldId id="261" r:id="rId8"/>
    <p:sldId id="313" r:id="rId9"/>
    <p:sldId id="270" r:id="rId10"/>
    <p:sldId id="273" r:id="rId11"/>
    <p:sldId id="310" r:id="rId12"/>
    <p:sldId id="268" r:id="rId13"/>
    <p:sldId id="269" r:id="rId14"/>
    <p:sldId id="283" r:id="rId15"/>
    <p:sldId id="314" r:id="rId16"/>
    <p:sldId id="262" r:id="rId17"/>
    <p:sldId id="282" r:id="rId18"/>
    <p:sldId id="263" r:id="rId19"/>
    <p:sldId id="264" r:id="rId20"/>
    <p:sldId id="281" r:id="rId21"/>
    <p:sldId id="297" r:id="rId22"/>
    <p:sldId id="265" r:id="rId23"/>
    <p:sldId id="294" r:id="rId24"/>
    <p:sldId id="295" r:id="rId25"/>
    <p:sldId id="278" r:id="rId26"/>
    <p:sldId id="296" r:id="rId27"/>
    <p:sldId id="280" r:id="rId28"/>
    <p:sldId id="272" r:id="rId29"/>
    <p:sldId id="266" r:id="rId30"/>
    <p:sldId id="284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300" r:id="rId39"/>
    <p:sldId id="301" r:id="rId40"/>
    <p:sldId id="303" r:id="rId41"/>
    <p:sldId id="302" r:id="rId42"/>
    <p:sldId id="304" r:id="rId43"/>
    <p:sldId id="305" r:id="rId44"/>
    <p:sldId id="285" r:id="rId45"/>
    <p:sldId id="299" r:id="rId46"/>
    <p:sldId id="291" r:id="rId47"/>
    <p:sldId id="308" r:id="rId48"/>
    <p:sldId id="307" r:id="rId49"/>
    <p:sldId id="306" r:id="rId50"/>
    <p:sldId id="311" r:id="rId5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>
        <p:scale>
          <a:sx n="72" d="100"/>
          <a:sy n="72" d="100"/>
        </p:scale>
        <p:origin x="-91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E06EC-A461-49D6-B5BD-B29ACADEB540}" type="datetimeFigureOut">
              <a:rPr lang="zh-TW" altLang="en-US" smtClean="0"/>
              <a:t>2015/12/4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D6173-D596-4109-8CA9-26DA4DB936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31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14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747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824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678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247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568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489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902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635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470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47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943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253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189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361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3714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648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279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042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526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193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43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164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0037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442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0553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340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7316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17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90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702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02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08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44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173-D596-4109-8CA9-26DA4DB936C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3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3E3-9876-40ED-8B92-1121D9511B8F}" type="datetimeFigureOut">
              <a:rPr lang="zh-TW" altLang="en-US" smtClean="0"/>
              <a:t>2015/12/4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E41-CC6D-433B-A5DC-D9BDE0F3BC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98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3E3-9876-40ED-8B92-1121D9511B8F}" type="datetimeFigureOut">
              <a:rPr lang="zh-TW" altLang="en-US" smtClean="0"/>
              <a:t>2015/12/4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E41-CC6D-433B-A5DC-D9BDE0F3BC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3E3-9876-40ED-8B92-1121D9511B8F}" type="datetimeFigureOut">
              <a:rPr lang="zh-TW" altLang="en-US" smtClean="0"/>
              <a:t>2015/12/4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E41-CC6D-433B-A5DC-D9BDE0F3BC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92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3E3-9876-40ED-8B92-1121D9511B8F}" type="datetimeFigureOut">
              <a:rPr lang="zh-TW" altLang="en-US" smtClean="0"/>
              <a:t>2015/12/4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E41-CC6D-433B-A5DC-D9BDE0F3BC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99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3E3-9876-40ED-8B92-1121D9511B8F}" type="datetimeFigureOut">
              <a:rPr lang="zh-TW" altLang="en-US" smtClean="0"/>
              <a:t>2015/12/4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E41-CC6D-433B-A5DC-D9BDE0F3BC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75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3E3-9876-40ED-8B92-1121D9511B8F}" type="datetimeFigureOut">
              <a:rPr lang="zh-TW" altLang="en-US" smtClean="0"/>
              <a:t>2015/12/4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E41-CC6D-433B-A5DC-D9BDE0F3BC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86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3E3-9876-40ED-8B92-1121D9511B8F}" type="datetimeFigureOut">
              <a:rPr lang="zh-TW" altLang="en-US" smtClean="0"/>
              <a:t>2015/12/4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E41-CC6D-433B-A5DC-D9BDE0F3BC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7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3E3-9876-40ED-8B92-1121D9511B8F}" type="datetimeFigureOut">
              <a:rPr lang="zh-TW" altLang="en-US" smtClean="0"/>
              <a:t>2015/12/4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E41-CC6D-433B-A5DC-D9BDE0F3BC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9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3E3-9876-40ED-8B92-1121D9511B8F}" type="datetimeFigureOut">
              <a:rPr lang="zh-TW" altLang="en-US" smtClean="0"/>
              <a:t>2015/12/4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E41-CC6D-433B-A5DC-D9BDE0F3BC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9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3E3-9876-40ED-8B92-1121D9511B8F}" type="datetimeFigureOut">
              <a:rPr lang="zh-TW" altLang="en-US" smtClean="0"/>
              <a:t>2015/12/4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E41-CC6D-433B-A5DC-D9BDE0F3BC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6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C3E3-9876-40ED-8B92-1121D9511B8F}" type="datetimeFigureOut">
              <a:rPr lang="zh-TW" altLang="en-US" smtClean="0"/>
              <a:t>2015/12/4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0E41-CC6D-433B-A5DC-D9BDE0F3BC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77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C3E3-9876-40ED-8B92-1121D9511B8F}" type="datetimeFigureOut">
              <a:rPr lang="zh-TW" altLang="en-US" smtClean="0"/>
              <a:t>2015/12/4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90E41-CC6D-433B-A5DC-D9BDE0F3BC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43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q.com.tw/xswebhelp/lists.xdjhtm?a=QOFTE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75414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收盤價突破五日均線</a:t>
            </a:r>
            <a:endParaRPr lang="zh-TW" altLang="en-US" sz="4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5" y="1242767"/>
            <a:ext cx="11420475" cy="1676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65" y="4332009"/>
            <a:ext cx="11582400" cy="22098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24207" y="3317079"/>
            <a:ext cx="10092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能不能用一個代號來代表五日均線那麼長的計算</a:t>
            </a:r>
            <a:r>
              <a:rPr lang="en-US" altLang="zh-TW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2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1" y="625343"/>
            <a:ext cx="7610508" cy="58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361010" y="295734"/>
            <a:ext cx="78309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condition1..condition99</a:t>
            </a:r>
          </a:p>
          <a:p>
            <a:r>
              <a:rPr lang="zh-TW" altLang="en-US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來敘述不同的條件 敘述</a:t>
            </a:r>
            <a:endParaRPr lang="zh-TW" altLang="en-US" sz="4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77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2" y="2991514"/>
            <a:ext cx="84105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96" y="329609"/>
            <a:ext cx="4314888" cy="324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63526" y="871870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尋找殺過頭反彈的股票</a:t>
            </a:r>
            <a:endParaRPr lang="zh-TW" altLang="en-US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27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9364" y="254523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參數</a:t>
            </a:r>
            <a:endParaRPr lang="zh-TW" altLang="en-US" sz="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9364" y="1564114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altLang="zh-TW" sz="3200" kern="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If open/high[1]&gt;1/100</a:t>
            </a:r>
            <a:endParaRPr lang="zh-TW" altLang="zh-TW" sz="3200" kern="1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altLang="zh-TW" sz="3200" kern="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Then ret=1;</a:t>
            </a:r>
            <a:endParaRPr lang="zh-TW" altLang="zh-TW" sz="3200" kern="1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674177" y="1894788"/>
            <a:ext cx="3288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跳空上漲</a:t>
            </a:r>
            <a:r>
              <a:rPr lang="en-US" altLang="zh-TW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1%</a:t>
            </a:r>
            <a:endParaRPr lang="zh-TW" altLang="en-US" sz="4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02318" y="3912124"/>
            <a:ext cx="61879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00B0F0"/>
                </a:solidFill>
              </a:rPr>
              <a:t>如果要改成找</a:t>
            </a:r>
            <a:r>
              <a:rPr lang="en-US" altLang="zh-TW" sz="4000" b="1" dirty="0" smtClean="0">
                <a:solidFill>
                  <a:srgbClr val="00B0F0"/>
                </a:solidFill>
              </a:rPr>
              <a:t>2%</a:t>
            </a:r>
            <a:r>
              <a:rPr lang="zh-TW" altLang="en-US" sz="4000" b="1" dirty="0" smtClean="0">
                <a:solidFill>
                  <a:srgbClr val="00B0F0"/>
                </a:solidFill>
              </a:rPr>
              <a:t>，</a:t>
            </a:r>
            <a:r>
              <a:rPr lang="en-US" altLang="zh-TW" sz="4000" b="1" dirty="0" smtClean="0">
                <a:solidFill>
                  <a:srgbClr val="00B0F0"/>
                </a:solidFill>
              </a:rPr>
              <a:t>3%</a:t>
            </a:r>
            <a:r>
              <a:rPr lang="zh-TW" altLang="en-US" sz="4000" b="1" dirty="0" smtClean="0">
                <a:solidFill>
                  <a:srgbClr val="00B0F0"/>
                </a:solidFill>
              </a:rPr>
              <a:t>，</a:t>
            </a:r>
            <a:r>
              <a:rPr lang="en-US" altLang="zh-TW" sz="4000" b="1" dirty="0" smtClean="0">
                <a:solidFill>
                  <a:srgbClr val="00B0F0"/>
                </a:solidFill>
              </a:rPr>
              <a:t>5%</a:t>
            </a:r>
          </a:p>
          <a:p>
            <a:r>
              <a:rPr lang="zh-TW" altLang="en-US" sz="4000" b="1" dirty="0" smtClean="0">
                <a:solidFill>
                  <a:srgbClr val="00B0F0"/>
                </a:solidFill>
              </a:rPr>
              <a:t>怎麼辦</a:t>
            </a:r>
            <a:r>
              <a:rPr lang="en-US" altLang="zh-TW" sz="4000" b="1" dirty="0" smtClean="0">
                <a:solidFill>
                  <a:srgbClr val="00B0F0"/>
                </a:solidFill>
              </a:rPr>
              <a:t>?</a:t>
            </a:r>
          </a:p>
          <a:p>
            <a:endParaRPr lang="zh-TW" alt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61" y="359592"/>
            <a:ext cx="5273017" cy="154462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611225" y="2611225"/>
            <a:ext cx="657744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2"/>
                </a:solidFill>
              </a:rPr>
              <a:t>但如果雞蛋跟水餃跌價了呢</a:t>
            </a:r>
            <a:r>
              <a:rPr lang="en-US" altLang="zh-TW" sz="4000" b="1" dirty="0" smtClean="0">
                <a:solidFill>
                  <a:schemeClr val="accent2"/>
                </a:solidFill>
              </a:rPr>
              <a:t>?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441" y="4015228"/>
            <a:ext cx="8268738" cy="226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04973" y="838986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宣告參數的語法</a:t>
            </a:r>
            <a:endParaRPr lang="zh-TW" altLang="en-US" sz="4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9938" y="2460396"/>
            <a:ext cx="115884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/>
                </a:solidFill>
              </a:rPr>
              <a:t>Input: </a:t>
            </a:r>
            <a:r>
              <a:rPr lang="zh-TW" altLang="en-US" sz="3200" b="1" dirty="0" smtClean="0">
                <a:solidFill>
                  <a:schemeClr val="accent2"/>
                </a:solidFill>
              </a:rPr>
              <a:t>參數名稱</a:t>
            </a:r>
            <a:r>
              <a:rPr lang="en-US" altLang="zh-TW" sz="3200" b="1" dirty="0" smtClean="0">
                <a:solidFill>
                  <a:schemeClr val="accent2"/>
                </a:solidFill>
              </a:rPr>
              <a:t>(</a:t>
            </a:r>
            <a:r>
              <a:rPr lang="zh-TW" altLang="en-US" sz="3200" b="1" dirty="0" smtClean="0">
                <a:solidFill>
                  <a:schemeClr val="accent2"/>
                </a:solidFill>
              </a:rPr>
              <a:t>預設值</a:t>
            </a:r>
            <a:r>
              <a:rPr lang="en-US" altLang="zh-TW" sz="3200" b="1" dirty="0" smtClean="0">
                <a:solidFill>
                  <a:schemeClr val="accent2"/>
                </a:solidFill>
              </a:rPr>
              <a:t>);</a:t>
            </a:r>
          </a:p>
          <a:p>
            <a:endParaRPr lang="en-US" altLang="zh-TW" sz="3200" b="1" dirty="0" smtClean="0">
              <a:solidFill>
                <a:schemeClr val="accent2"/>
              </a:solidFill>
            </a:endParaRPr>
          </a:p>
          <a:p>
            <a:r>
              <a:rPr lang="en-US" altLang="zh-TW" sz="3200" b="1" dirty="0" smtClean="0">
                <a:solidFill>
                  <a:schemeClr val="accent2"/>
                </a:solidFill>
              </a:rPr>
              <a:t>Inputs:</a:t>
            </a:r>
            <a:r>
              <a:rPr lang="zh-TW" altLang="en-US" sz="3200" b="1" dirty="0" smtClean="0">
                <a:solidFill>
                  <a:schemeClr val="accent2"/>
                </a:solidFill>
              </a:rPr>
              <a:t>參數名稱</a:t>
            </a:r>
            <a:r>
              <a:rPr lang="en-US" altLang="zh-TW" sz="3200" b="1" dirty="0" smtClean="0">
                <a:solidFill>
                  <a:schemeClr val="accent2"/>
                </a:solidFill>
              </a:rPr>
              <a:t>(</a:t>
            </a:r>
            <a:r>
              <a:rPr lang="zh-TW" altLang="en-US" sz="3200" b="1" dirty="0" smtClean="0">
                <a:solidFill>
                  <a:schemeClr val="accent2"/>
                </a:solidFill>
              </a:rPr>
              <a:t>預設值</a:t>
            </a:r>
            <a:r>
              <a:rPr lang="en-US" altLang="zh-TW" sz="3200" b="1" dirty="0" smtClean="0">
                <a:solidFill>
                  <a:schemeClr val="accent2"/>
                </a:solidFill>
              </a:rPr>
              <a:t>);</a:t>
            </a:r>
          </a:p>
          <a:p>
            <a:endParaRPr lang="en-US" altLang="zh-TW" sz="3200" b="1" dirty="0" smtClean="0">
              <a:solidFill>
                <a:schemeClr val="accent2"/>
              </a:solidFill>
            </a:endParaRPr>
          </a:p>
          <a:p>
            <a:r>
              <a:rPr lang="en-US" altLang="zh-TW" sz="3200" b="1" dirty="0" smtClean="0">
                <a:solidFill>
                  <a:schemeClr val="accent2"/>
                </a:solidFill>
              </a:rPr>
              <a:t>Input: </a:t>
            </a:r>
            <a:r>
              <a:rPr lang="zh-TW" altLang="en-US" sz="3200" b="1" dirty="0" smtClean="0">
                <a:solidFill>
                  <a:schemeClr val="accent2"/>
                </a:solidFill>
              </a:rPr>
              <a:t>參數名稱</a:t>
            </a:r>
            <a:r>
              <a:rPr lang="en-US" altLang="zh-TW" sz="3200" b="1" dirty="0" smtClean="0">
                <a:solidFill>
                  <a:schemeClr val="accent2"/>
                </a:solidFill>
              </a:rPr>
              <a:t>1(</a:t>
            </a:r>
            <a:r>
              <a:rPr lang="zh-TW" altLang="en-US" sz="3200" b="1" dirty="0" smtClean="0">
                <a:solidFill>
                  <a:schemeClr val="accent2"/>
                </a:solidFill>
              </a:rPr>
              <a:t>預設值</a:t>
            </a:r>
            <a:r>
              <a:rPr lang="en-US" altLang="zh-TW" sz="3200" b="1" dirty="0" smtClean="0">
                <a:solidFill>
                  <a:schemeClr val="accent2"/>
                </a:solidFill>
              </a:rPr>
              <a:t>),</a:t>
            </a:r>
            <a:r>
              <a:rPr lang="zh-TW" altLang="en-US" sz="3200" b="1" dirty="0" smtClean="0">
                <a:solidFill>
                  <a:schemeClr val="accent2"/>
                </a:solidFill>
              </a:rPr>
              <a:t>參數名稱</a:t>
            </a:r>
            <a:r>
              <a:rPr lang="en-US" altLang="zh-TW" sz="3200" b="1" dirty="0" smtClean="0">
                <a:solidFill>
                  <a:schemeClr val="accent2"/>
                </a:solidFill>
              </a:rPr>
              <a:t>2(</a:t>
            </a:r>
            <a:r>
              <a:rPr lang="zh-TW" altLang="en-US" sz="3200" b="1" dirty="0" smtClean="0">
                <a:solidFill>
                  <a:schemeClr val="accent2"/>
                </a:solidFill>
              </a:rPr>
              <a:t>預設值</a:t>
            </a:r>
            <a:r>
              <a:rPr lang="en-US" altLang="zh-TW" sz="3200" b="1" dirty="0" smtClean="0">
                <a:solidFill>
                  <a:schemeClr val="accent2"/>
                </a:solidFill>
              </a:rPr>
              <a:t>),</a:t>
            </a:r>
            <a:r>
              <a:rPr lang="zh-TW" altLang="en-US" sz="3200" b="1" dirty="0" smtClean="0">
                <a:solidFill>
                  <a:schemeClr val="accent2"/>
                </a:solidFill>
              </a:rPr>
              <a:t>參數名稱</a:t>
            </a:r>
            <a:r>
              <a:rPr lang="en-US" altLang="zh-TW" sz="3200" b="1" dirty="0" smtClean="0">
                <a:solidFill>
                  <a:schemeClr val="accent2"/>
                </a:solidFill>
              </a:rPr>
              <a:t>3(</a:t>
            </a:r>
            <a:r>
              <a:rPr lang="zh-TW" altLang="en-US" sz="3200" b="1" dirty="0" smtClean="0">
                <a:solidFill>
                  <a:schemeClr val="accent2"/>
                </a:solidFill>
              </a:rPr>
              <a:t>預設值</a:t>
            </a:r>
            <a:r>
              <a:rPr lang="en-US" altLang="zh-TW" sz="3200" b="1" dirty="0" smtClean="0">
                <a:solidFill>
                  <a:schemeClr val="accent2"/>
                </a:solidFill>
              </a:rPr>
              <a:t>);</a:t>
            </a:r>
            <a:endParaRPr lang="zh-TW" alt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3" y="680484"/>
            <a:ext cx="6933093" cy="58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719777" y="23245"/>
            <a:ext cx="4698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殺過頭的帶量反彈</a:t>
            </a:r>
            <a:endParaRPr lang="en-US" altLang="zh-TW" sz="32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共有六個可以調整的參數</a:t>
            </a:r>
            <a:endParaRPr lang="zh-TW" altLang="en-US" sz="32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45" y="1938338"/>
            <a:ext cx="3742661" cy="36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7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16058" y="1687398"/>
            <a:ext cx="1070036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</a:rPr>
              <a:t>變數</a:t>
            </a:r>
            <a:r>
              <a:rPr lang="en-US" altLang="zh-TW" sz="4000" b="1" dirty="0" smtClean="0">
                <a:solidFill>
                  <a:schemeClr val="accent2"/>
                </a:solidFill>
              </a:rPr>
              <a:t>: 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在運算中，代表了某一個運算後的結果</a:t>
            </a:r>
            <a:endParaRPr lang="en-US" altLang="zh-TW" sz="40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 smtClean="0">
              <a:solidFill>
                <a:schemeClr val="accent2"/>
              </a:solidFill>
            </a:endParaRPr>
          </a:p>
          <a:p>
            <a:endParaRPr lang="en-US" altLang="zh-TW" sz="4000" b="1" dirty="0">
              <a:solidFill>
                <a:schemeClr val="accent2"/>
              </a:solidFill>
            </a:endParaRPr>
          </a:p>
          <a:p>
            <a:r>
              <a:rPr lang="zh-TW" altLang="en-US" sz="6000" b="1" dirty="0" smtClean="0">
                <a:solidFill>
                  <a:srgbClr val="FF0000"/>
                </a:solidFill>
              </a:rPr>
              <a:t>參數</a:t>
            </a:r>
            <a:r>
              <a:rPr lang="en-US" altLang="zh-TW" sz="4000" b="1" dirty="0" smtClean="0">
                <a:solidFill>
                  <a:schemeClr val="accent2"/>
                </a:solidFill>
              </a:rPr>
              <a:t>: 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在運算時，會給定的某一個特定數值</a:t>
            </a:r>
            <a:endParaRPr lang="zh-TW" altLang="en-US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24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73" y="344470"/>
            <a:ext cx="11582400" cy="22098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7072" y="3233394"/>
            <a:ext cx="11269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如果是收盤價與</a:t>
            </a:r>
            <a:r>
              <a:rPr lang="en-US" altLang="zh-TW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日均線黃金交叉該怎麼辦</a:t>
            </a:r>
            <a:r>
              <a:rPr lang="en-US" altLang="zh-TW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83" y="4391369"/>
            <a:ext cx="10857342" cy="972483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6702458" y="4100660"/>
            <a:ext cx="5175315" cy="1263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3657600" y="4845377"/>
            <a:ext cx="291288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49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3/3b/Function_machine2.svg/500px-Function_machine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90" y="1310571"/>
            <a:ext cx="4762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952107" y="7729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21306" y="488507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函數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32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functions-111009201256-phpapp02/95/ppt-on-functions-3-728.jpg?cb=13181928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19" y="128936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49" y="1633929"/>
            <a:ext cx="10158293" cy="365450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33634" y="197964"/>
            <a:ext cx="270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endParaRPr lang="zh-TW" altLang="en-US" sz="7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71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95" y="3728301"/>
            <a:ext cx="5800725" cy="2286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94" y="1107925"/>
            <a:ext cx="8778399" cy="77003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45097" y="80699"/>
            <a:ext cx="2054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/>
                </a:solidFill>
              </a:rPr>
              <a:t>Range</a:t>
            </a:r>
            <a:r>
              <a:rPr lang="zh-TW" altLang="en-US" sz="3200" b="1" dirty="0" smtClean="0">
                <a:solidFill>
                  <a:schemeClr val="accent2"/>
                </a:solidFill>
              </a:rPr>
              <a:t>函數</a:t>
            </a:r>
            <a:endParaRPr lang="zh-TW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7595" y="3022215"/>
            <a:ext cx="6849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accent2"/>
                </a:solidFill>
              </a:rPr>
              <a:t>用</a:t>
            </a:r>
            <a:r>
              <a:rPr lang="en-US" altLang="zh-TW" sz="2800" b="1" dirty="0" smtClean="0">
                <a:solidFill>
                  <a:schemeClr val="accent2"/>
                </a:solidFill>
              </a:rPr>
              <a:t>Range</a:t>
            </a:r>
            <a:r>
              <a:rPr lang="zh-TW" altLang="en-US" sz="2800" b="1" dirty="0" smtClean="0">
                <a:solidFill>
                  <a:schemeClr val="accent2"/>
                </a:solidFill>
              </a:rPr>
              <a:t>函數所寫的上影線佔實體比例函數</a:t>
            </a:r>
            <a:endParaRPr lang="zh-TW" alt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1" y="383396"/>
            <a:ext cx="10874477" cy="629783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729" y="139188"/>
            <a:ext cx="67532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37" y="633363"/>
            <a:ext cx="11193952" cy="134626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37" y="2334754"/>
            <a:ext cx="11264398" cy="136055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20" y="4321404"/>
            <a:ext cx="11044677" cy="10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000" y="1918551"/>
            <a:ext cx="59340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5" y="282523"/>
            <a:ext cx="10884309" cy="63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39" y="1158515"/>
            <a:ext cx="11085631" cy="189577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29939" y="292231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有參數的函數</a:t>
            </a:r>
            <a:endParaRPr lang="zh-TW" altLang="en-US" sz="4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18475" y="3563331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用這函數寫成的動能指標</a:t>
            </a:r>
            <a:endParaRPr lang="zh-TW" altLang="en-US" sz="36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94" y="4583243"/>
            <a:ext cx="5840399" cy="200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38" y="245805"/>
            <a:ext cx="11350478" cy="655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15" y="1677971"/>
            <a:ext cx="11566050" cy="357275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0363" y="392575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突破多條糾結均線</a:t>
            </a:r>
            <a:endParaRPr lang="zh-TW" altLang="en-US" sz="4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93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80767" y="274792"/>
            <a:ext cx="5033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自己訂個函數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58" y="1897623"/>
            <a:ext cx="4297788" cy="488496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6726" y="1209318"/>
            <a:ext cx="4767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新增腳本且幫函數取個名字</a:t>
            </a:r>
            <a:endParaRPr lang="zh-TW" altLang="en-US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875" y="1798526"/>
            <a:ext cx="6410227" cy="17776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82704" y="1209318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撰寫腳本</a:t>
            </a:r>
            <a:endParaRPr lang="zh-TW" altLang="en-US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31875" y="3961113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運用腳本</a:t>
            </a:r>
            <a:endParaRPr lang="zh-TW" altLang="en-US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997" y="4872688"/>
            <a:ext cx="527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47" y="1178351"/>
            <a:ext cx="8347771" cy="44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51453_10151585688021343_1034979805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42" y="515397"/>
            <a:ext cx="673735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45" y="589519"/>
            <a:ext cx="11227782" cy="369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441980"/>
            <a:ext cx="5895975" cy="34099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05872" y="2026763"/>
            <a:ext cx="3393650" cy="348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右箭號 3"/>
          <p:cNvSpPr/>
          <p:nvPr/>
        </p:nvSpPr>
        <p:spPr>
          <a:xfrm>
            <a:off x="6300787" y="2146955"/>
            <a:ext cx="1127535" cy="11147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322" y="668545"/>
            <a:ext cx="4625517" cy="601741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54565" y="1385740"/>
            <a:ext cx="1366887" cy="4430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2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4841" y="113122"/>
            <a:ext cx="5852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策略雷達可以用的</a:t>
            </a:r>
            <a:r>
              <a:rPr lang="en-US" altLang="zh-TW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field</a:t>
            </a:r>
            <a:endParaRPr lang="zh-TW" altLang="en-US" sz="4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91" y="1458798"/>
            <a:ext cx="3248025" cy="18288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2791" y="1014052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價位欄位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726" y="1458798"/>
            <a:ext cx="4019550" cy="32670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726" y="4725873"/>
            <a:ext cx="4152900" cy="10477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629320" y="991486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量的欄位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41" y="3999223"/>
            <a:ext cx="3267075" cy="276225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82791" y="3363012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統計欄位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4732" y="1458798"/>
            <a:ext cx="3228975" cy="923925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8182466" y="991486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時間欄位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86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65" y="273378"/>
            <a:ext cx="3743325" cy="33051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65" y="3578553"/>
            <a:ext cx="3438525" cy="29527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60" y="663903"/>
            <a:ext cx="3667125" cy="29146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060" y="3635703"/>
            <a:ext cx="3943350" cy="141922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559538" y="55618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期權可用欄位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7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0" y="112729"/>
            <a:ext cx="4400550" cy="32766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45" y="3389329"/>
            <a:ext cx="4333875" cy="32194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420" y="146067"/>
            <a:ext cx="4362450" cy="32099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8420" y="3389329"/>
            <a:ext cx="4352925" cy="29432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5365" y="3365516"/>
            <a:ext cx="3067050" cy="29908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955365" y="76357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籌碼可用欄位一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85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3" y="3624556"/>
            <a:ext cx="3829050" cy="32099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644" y="278041"/>
            <a:ext cx="3829050" cy="32099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019" y="3838868"/>
            <a:ext cx="3876675" cy="27813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73" y="278041"/>
            <a:ext cx="3316694" cy="284552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880050" y="98038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籌碼可用欄位二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20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53" y="576870"/>
            <a:ext cx="6797650" cy="34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90" y="78658"/>
            <a:ext cx="11324787" cy="65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7" y="583351"/>
            <a:ext cx="7074970" cy="555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0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52425"/>
            <a:ext cx="98298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daoxila.com/article/2011-03/201103221320217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89" y="114735"/>
            <a:ext cx="5057449" cy="67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76693" y="904973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宣告</a:t>
            </a:r>
            <a:endParaRPr lang="zh-TW" altLang="en-US" sz="8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67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34" y="1856488"/>
            <a:ext cx="8707936" cy="401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350335" y="595423"/>
            <a:ext cx="1034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算出融資買進與融券買進合計張數佔成交量的比例</a:t>
            </a:r>
            <a:endParaRPr lang="zh-TW" altLang="en-US" sz="36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72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3" y="457200"/>
            <a:ext cx="11760390" cy="583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8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5" y="520995"/>
            <a:ext cx="11602073" cy="57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1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4" y="1924050"/>
            <a:ext cx="11009038" cy="391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86808" y="637954"/>
            <a:ext cx="8577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法人合計賣超金額超 過</a:t>
            </a:r>
            <a:r>
              <a:rPr lang="en-US" altLang="zh-TW" sz="4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5000</a:t>
            </a:r>
            <a:r>
              <a:rPr lang="zh-TW" altLang="en-US" sz="4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lang="zh-TW" altLang="en-US" sz="4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94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64" y="582252"/>
            <a:ext cx="8277422" cy="44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1" y="2010551"/>
            <a:ext cx="10242777" cy="190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371600" y="582842"/>
            <a:ext cx="4588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外盤成交超過</a:t>
            </a:r>
            <a:r>
              <a:rPr lang="en-US" altLang="zh-TW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endParaRPr lang="zh-TW" altLang="en-US" sz="4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80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7255" y="1302412"/>
            <a:ext cx="5697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hlinkClick r:id="rId3"/>
              </a:rPr>
              <a:t>http://www.xq.com.tw/xswebhelp/lists.xdjhtm?a=QOFTEN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447255" y="367646"/>
            <a:ext cx="6391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err="1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Getquote</a:t>
            </a:r>
            <a:r>
              <a:rPr lang="zh-TW" altLang="en-US" sz="36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可以使用的欄位介紹</a:t>
            </a:r>
            <a:endParaRPr lang="zh-TW" altLang="en-US" sz="36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90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69" y="500839"/>
            <a:ext cx="91725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31" y="3429000"/>
            <a:ext cx="7380010" cy="30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7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69312" y="595423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差一檔漲停</a:t>
            </a:r>
            <a:endParaRPr lang="zh-TW" altLang="en-US" sz="4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70" y="2267393"/>
            <a:ext cx="9783568" cy="319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5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98" y="1189632"/>
            <a:ext cx="8441006" cy="52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467293" y="361507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造市套利用的欄位</a:t>
            </a:r>
            <a:endParaRPr lang="zh-TW" altLang="en-US" sz="4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57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72998" y="273376"/>
            <a:ext cx="110859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變數宣告的規則</a:t>
            </a:r>
            <a:endParaRPr lang="en-US" altLang="zh-TW" sz="5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  <a:p>
            <a:r>
              <a:rPr lang="en-US" altLang="zh-TW" sz="3600" b="1" dirty="0" err="1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Varible</a:t>
            </a:r>
            <a:r>
              <a:rPr lang="en-US" altLang="zh-TW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變數名稱</a:t>
            </a:r>
            <a:r>
              <a:rPr lang="en-US" altLang="zh-TW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初始值</a:t>
            </a:r>
            <a:r>
              <a:rPr lang="en-US" altLang="zh-TW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); </a:t>
            </a:r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初始值是數值或布林值</a:t>
            </a:r>
            <a:endParaRPr lang="en-US" altLang="zh-TW" sz="36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Variable: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變數名稱</a:t>
            </a:r>
            <a:r>
              <a:rPr lang="en-US" altLang="zh-TW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0);</a:t>
            </a:r>
          </a:p>
          <a:p>
            <a:r>
              <a:rPr lang="en-US" altLang="zh-TW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Variable</a:t>
            </a:r>
            <a:r>
              <a:rPr lang="en-US" altLang="zh-TW" sz="4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4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變數名稱</a:t>
            </a:r>
            <a:r>
              <a:rPr lang="en-US" altLang="zh-TW" sz="4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(true);</a:t>
            </a:r>
            <a:endParaRPr lang="zh-TW" altLang="zh-TW" sz="4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直接用不用宣告的變數名稱</a:t>
            </a:r>
            <a:endParaRPr lang="en-US" altLang="zh-TW" sz="4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Vaule1……….vaule99  </a:t>
            </a:r>
          </a:p>
          <a:p>
            <a:r>
              <a:rPr lang="en-US" altLang="zh-TW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Condition1……..condition99</a:t>
            </a:r>
            <a:endParaRPr lang="zh-TW" altLang="en-US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0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6" y="499730"/>
            <a:ext cx="9000513" cy="303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6" y="3634453"/>
            <a:ext cx="64674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61" y="2954878"/>
            <a:ext cx="5130504" cy="242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4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83" y="2128616"/>
            <a:ext cx="5511422" cy="418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14670" y="839972"/>
            <a:ext cx="752000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連漲三天，一天漲的比一天兇</a:t>
            </a:r>
            <a:endParaRPr lang="en-US" altLang="zh-TW" sz="4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37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27901" y="820132"/>
            <a:ext cx="1158868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同時宣告多個變數</a:t>
            </a:r>
            <a:endParaRPr lang="en-US" altLang="zh-TW" sz="5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  <a:p>
            <a:r>
              <a:rPr lang="en-US" altLang="zh-TW" sz="4000" b="1" dirty="0" err="1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Varible</a:t>
            </a:r>
            <a:r>
              <a:rPr lang="en-US" altLang="zh-TW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4000" b="1" dirty="0" err="1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xxxxx</a:t>
            </a:r>
            <a:r>
              <a:rPr lang="en-US" altLang="zh-TW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初始值</a:t>
            </a:r>
            <a:r>
              <a:rPr lang="en-US" altLang="zh-TW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), </a:t>
            </a:r>
            <a:r>
              <a:rPr lang="en-US" altLang="zh-TW" sz="4000" b="1" dirty="0" err="1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yyy</a:t>
            </a:r>
            <a:r>
              <a:rPr lang="en-US" altLang="zh-TW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初始值</a:t>
            </a:r>
            <a:r>
              <a:rPr lang="en-US" altLang="zh-TW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en-US" altLang="zh-TW" sz="4000" b="1" dirty="0" err="1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zzz</a:t>
            </a:r>
            <a:r>
              <a:rPr lang="en-US" altLang="zh-TW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初始值</a:t>
            </a:r>
            <a:r>
              <a:rPr lang="en-US" altLang="zh-TW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);  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11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78" y="419433"/>
            <a:ext cx="4919370" cy="588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551"/>
            <a:ext cx="72009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4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7318" y="358219"/>
            <a:ext cx="59009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布林值的變數宣告</a:t>
            </a:r>
            <a:r>
              <a:rPr lang="en-US" altLang="zh-TW" sz="5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dirty="0"/>
          </a:p>
          <a:p>
            <a:r>
              <a:rPr lang="en-US" altLang="zh-TW" sz="4000" dirty="0" smtClean="0"/>
              <a:t>condition1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18" y="2488675"/>
            <a:ext cx="11176033" cy="33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8692</TotalTime>
  <Words>459</Words>
  <Application>Microsoft Office PowerPoint</Application>
  <PresentationFormat>自訂</PresentationFormat>
  <Paragraphs>107</Paragraphs>
  <Slides>50</Slides>
  <Notes>35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eddie lee</dc:creator>
  <cp:lastModifiedBy>本部 李政霖</cp:lastModifiedBy>
  <cp:revision>67</cp:revision>
  <dcterms:created xsi:type="dcterms:W3CDTF">2015-11-27T20:54:15Z</dcterms:created>
  <dcterms:modified xsi:type="dcterms:W3CDTF">2015-12-04T10:20:00Z</dcterms:modified>
</cp:coreProperties>
</file>